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6"/>
  </p:notesMasterIdLst>
  <p:sldIdLst>
    <p:sldId id="258" r:id="rId2"/>
    <p:sldId id="275" r:id="rId3"/>
    <p:sldId id="262" r:id="rId4"/>
    <p:sldId id="280" r:id="rId5"/>
    <p:sldId id="270" r:id="rId6"/>
    <p:sldId id="271" r:id="rId7"/>
    <p:sldId id="272" r:id="rId8"/>
    <p:sldId id="273" r:id="rId9"/>
    <p:sldId id="274" r:id="rId10"/>
    <p:sldId id="260" r:id="rId11"/>
    <p:sldId id="277" r:id="rId12"/>
    <p:sldId id="279" r:id="rId13"/>
    <p:sldId id="278" r:id="rId14"/>
    <p:sldId id="281" r:id="rId15"/>
    <p:sldId id="263" r:id="rId16"/>
    <p:sldId id="290" r:id="rId17"/>
    <p:sldId id="261" r:id="rId18"/>
    <p:sldId id="282" r:id="rId19"/>
    <p:sldId id="283" r:id="rId20"/>
    <p:sldId id="284" r:id="rId21"/>
    <p:sldId id="264" r:id="rId22"/>
    <p:sldId id="285" r:id="rId23"/>
    <p:sldId id="286" r:id="rId24"/>
    <p:sldId id="265" r:id="rId25"/>
    <p:sldId id="287" r:id="rId26"/>
    <p:sldId id="276" r:id="rId27"/>
    <p:sldId id="288" r:id="rId28"/>
    <p:sldId id="266" r:id="rId29"/>
    <p:sldId id="289" r:id="rId30"/>
    <p:sldId id="267" r:id="rId31"/>
    <p:sldId id="291" r:id="rId32"/>
    <p:sldId id="268" r:id="rId33"/>
    <p:sldId id="292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1854" autoAdjust="0"/>
  </p:normalViewPr>
  <p:slideViewPr>
    <p:cSldViewPr snapToGrid="0">
      <p:cViewPr varScale="1">
        <p:scale>
          <a:sx n="113" d="100"/>
          <a:sy n="113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89763517-9CA7-0E4F-8ABE-79F3AC08677D}"/>
    <pc:docChg chg="modSld sldOrd">
      <pc:chgData name="N.D. Barber" userId="2439b294-b381-4911-ad1d-575a5e61005a" providerId="ADAL" clId="{89763517-9CA7-0E4F-8ABE-79F3AC08677D}" dt="2020-06-18T08:58:23.041" v="1"/>
      <pc:docMkLst>
        <pc:docMk/>
      </pc:docMkLst>
      <pc:sldChg chg="ord">
        <pc:chgData name="N.D. Barber" userId="2439b294-b381-4911-ad1d-575a5e61005a" providerId="ADAL" clId="{89763517-9CA7-0E4F-8ABE-79F3AC08677D}" dt="2020-06-18T08:58:21.322" v="0"/>
        <pc:sldMkLst>
          <pc:docMk/>
          <pc:sldMk cId="3302392769" sldId="263"/>
        </pc:sldMkLst>
      </pc:sldChg>
      <pc:sldChg chg="ord">
        <pc:chgData name="N.D. Barber" userId="2439b294-b381-4911-ad1d-575a5e61005a" providerId="ADAL" clId="{89763517-9CA7-0E4F-8ABE-79F3AC08677D}" dt="2020-06-18T08:58:23.041" v="1"/>
        <pc:sldMkLst>
          <pc:docMk/>
          <pc:sldMk cId="3470623376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eodata.tufts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opography.org/" TargetMode="External"/><Relationship Id="rId3" Type="http://schemas.openxmlformats.org/officeDocument/2006/relationships/hyperlink" Target="http://hgl.harvard.edu:8080/opengeoportal/" TargetMode="External"/><Relationship Id="rId7" Type="http://schemas.openxmlformats.org/officeDocument/2006/relationships/hyperlink" Target="http://www.naturalearthdata.com/downloads/" TargetMode="External"/><Relationship Id="rId2" Type="http://schemas.openxmlformats.org/officeDocument/2006/relationships/hyperlink" Target="https://mrdata.usgs.gov/general/map-glob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arcgis.com/search" TargetMode="External"/><Relationship Id="rId5" Type="http://schemas.openxmlformats.org/officeDocument/2006/relationships/hyperlink" Target="https://earthexplorer.usgs.gov/" TargetMode="External"/><Relationship Id="rId10" Type="http://schemas.openxmlformats.org/officeDocument/2006/relationships/hyperlink" Target="https://terra.ipums.org/" TargetMode="External"/><Relationship Id="rId4" Type="http://schemas.openxmlformats.org/officeDocument/2006/relationships/hyperlink" Target="https://geoportal.landportal.org/?gclid=CjwKCAjw_qb3BRAVEiwAvwq6Vgusj8dZX1TuJTa3ipj7r6hEaFvMbdN-ZZJ2ekZ8iNdt-FZZJnmMHhoCAWUQAvD_BwE" TargetMode="External"/><Relationship Id="rId9" Type="http://schemas.openxmlformats.org/officeDocument/2006/relationships/hyperlink" Target="http://geodata.grid.unep.ch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Dummies Session 2: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02C-6221-864D-9C69-93AB467F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B465F-E663-6E45-B201-9A802621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44106-2213-B54C-8D0C-376F530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9282B-FAEA-8B41-A848-FAC39764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EFD6-9D74-8F46-931A-116F8C80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CD23-B296-5C4D-B98F-7A7C199E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5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CD23-B296-5C4D-B98F-7A7C199E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39B8C-C21F-F144-A045-1D041BA198CC}"/>
              </a:ext>
            </a:extLst>
          </p:cNvPr>
          <p:cNvSpPr/>
          <p:nvPr/>
        </p:nvSpPr>
        <p:spPr>
          <a:xfrm>
            <a:off x="1519881" y="3781168"/>
            <a:ext cx="3867665" cy="2391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8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8D-6042-4341-AB65-C954A30C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Datasets (Example): </a:t>
            </a:r>
            <a:r>
              <a:rPr lang="en-US" dirty="0">
                <a:hlinkClick r:id="rId2"/>
              </a:rPr>
              <a:t>https://geodata.tufts.edu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E5E1914-782D-4C41-8E81-047D80599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61" y="1828800"/>
            <a:ext cx="504192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1A41-8560-F44B-BC90-E32B079D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AD77A-4A60-4C44-9126-ADD96B42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D3ED-FD27-224C-B2B3-1090666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94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AB21-3416-344B-B41A-912905B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Data 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46D7-E4DC-9A42-A019-354E219CF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36822"/>
            <a:ext cx="8595360" cy="5043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  <a:r>
              <a:rPr lang="en-US" dirty="0">
                <a:hlinkClick r:id="rId2"/>
              </a:rPr>
              <a:t>https://mrdata.usgs.gov/general/map-global.html</a:t>
            </a:r>
            <a:endParaRPr lang="en-US" dirty="0"/>
          </a:p>
          <a:p>
            <a:r>
              <a:rPr lang="en-US" dirty="0"/>
              <a:t>Similar generic info: </a:t>
            </a:r>
            <a:r>
              <a:rPr lang="en-US" dirty="0">
                <a:hlinkClick r:id="rId3"/>
              </a:rPr>
              <a:t>http://hgl.harvard.edu:8080/opengeoportal/</a:t>
            </a:r>
            <a:endParaRPr lang="en-US" dirty="0"/>
          </a:p>
          <a:p>
            <a:r>
              <a:rPr lang="en-US" dirty="0"/>
              <a:t>Humanitarian/land use data: </a:t>
            </a:r>
            <a:r>
              <a:rPr lang="en-US" dirty="0">
                <a:hlinkClick r:id="rId4"/>
              </a:rPr>
              <a:t>https://geoportal.landportal.org/?gclid=CjwKCAjw_qb3BRAVEiwAvwq6Vgusj8dZX1TuJTa3ipj7r6hEaFvMbdN-ZZJ2ekZ8iNdt-FZZJnmMHhoCAWUQAvD_BwE</a:t>
            </a:r>
            <a:endParaRPr lang="en-US" dirty="0"/>
          </a:p>
          <a:p>
            <a:r>
              <a:rPr lang="en-US" dirty="0"/>
              <a:t>USGS Earth Explorer: </a:t>
            </a:r>
            <a:r>
              <a:rPr lang="en-US" dirty="0">
                <a:hlinkClick r:id="rId5"/>
              </a:rPr>
              <a:t>https://earthexplorer.usgs.gov</a:t>
            </a:r>
            <a:endParaRPr lang="en-US" dirty="0"/>
          </a:p>
          <a:p>
            <a:r>
              <a:rPr lang="en-US" dirty="0"/>
              <a:t>ESRI Hub: </a:t>
            </a:r>
            <a:r>
              <a:rPr lang="en-US" dirty="0">
                <a:hlinkClick r:id="rId6"/>
              </a:rPr>
              <a:t>https://hub.arcgis.com/search</a:t>
            </a:r>
            <a:endParaRPr lang="en-US" dirty="0"/>
          </a:p>
          <a:p>
            <a:r>
              <a:rPr lang="en-US" dirty="0"/>
              <a:t>Natural Earth: </a:t>
            </a:r>
            <a:r>
              <a:rPr lang="en-US" dirty="0">
                <a:hlinkClick r:id="rId7"/>
              </a:rPr>
              <a:t>http://www.naturalearthdata.com/downloads/</a:t>
            </a:r>
            <a:endParaRPr lang="en-US" dirty="0"/>
          </a:p>
          <a:p>
            <a:r>
              <a:rPr lang="en-US" dirty="0"/>
              <a:t>NASA Socioeconomic data: https://</a:t>
            </a:r>
            <a:r>
              <a:rPr lang="en-US" dirty="0" err="1"/>
              <a:t>sedac.ciesin.columbia.edu</a:t>
            </a:r>
            <a:endParaRPr lang="en-US" dirty="0"/>
          </a:p>
          <a:p>
            <a:r>
              <a:rPr lang="en-US" dirty="0"/>
              <a:t>LIDAR Data: </a:t>
            </a:r>
            <a:r>
              <a:rPr lang="en-US" dirty="0">
                <a:hlinkClick r:id="rId8"/>
              </a:rPr>
              <a:t>https://opentopography.org</a:t>
            </a:r>
            <a:endParaRPr lang="en-US" dirty="0"/>
          </a:p>
          <a:p>
            <a:r>
              <a:rPr lang="en-US" dirty="0"/>
              <a:t>UN Data: </a:t>
            </a:r>
            <a:r>
              <a:rPr lang="en-US" dirty="0">
                <a:hlinkClick r:id="rId9"/>
              </a:rPr>
              <a:t>http://geodata.grid.unep.ch</a:t>
            </a:r>
            <a:endParaRPr lang="en-US" dirty="0"/>
          </a:p>
          <a:p>
            <a:r>
              <a:rPr lang="en-US" dirty="0"/>
              <a:t>Pop and Enviro Data: </a:t>
            </a:r>
            <a:r>
              <a:rPr lang="en-US" dirty="0">
                <a:hlinkClick r:id="rId10"/>
              </a:rPr>
              <a:t>https://terra.ipums.org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734D-B5BD-4848-870A-8A10718C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158A-02F2-3947-973C-FBD99B3F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5D93-2C59-4549-BFD9-0D35DBC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6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77FAC-286B-F54D-ABD4-FAA8B17C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46796-479C-364F-BCE7-0D878F32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5EE75-AA16-FF4C-BDE8-969EFBD3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CB448-C118-4A49-9E70-8D66469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509E0-DE3A-1740-8196-6B628274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b="1" dirty="0"/>
              <a:t>Wednesday June 17</a:t>
            </a:r>
            <a:r>
              <a:rPr lang="en-US" b="1" baseline="30000" dirty="0"/>
              <a:t>th</a:t>
            </a:r>
            <a:r>
              <a:rPr lang="en-US" b="1" dirty="0"/>
              <a:t>: Session 2 – Tutorial + Guagua Pichincha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Tutorial</a:t>
            </a:r>
          </a:p>
          <a:p>
            <a:r>
              <a:rPr lang="en-US" dirty="0"/>
              <a:t>Monday June 29</a:t>
            </a:r>
            <a:r>
              <a:rPr lang="en-US" baseline="30000" dirty="0"/>
              <a:t>th</a:t>
            </a:r>
            <a:r>
              <a:rPr lang="en-US" dirty="0"/>
              <a:t>: Session 3 (GIS for the Intrepid) - Advanced GIS </a:t>
            </a:r>
          </a:p>
          <a:p>
            <a:pPr lvl="1"/>
            <a:r>
              <a:rPr lang="en-US" dirty="0"/>
              <a:t>Frontiers of GIS</a:t>
            </a:r>
          </a:p>
          <a:p>
            <a:pPr lvl="2"/>
            <a:r>
              <a:rPr lang="en-US" dirty="0" err="1"/>
              <a:t>Geostatistics</a:t>
            </a:r>
            <a:endParaRPr lang="en-US" dirty="0"/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Data Management</a:t>
            </a:r>
          </a:p>
          <a:p>
            <a:pPr lvl="2"/>
            <a:r>
              <a:rPr lang="en-US" dirty="0"/>
              <a:t>Advanced formatting</a:t>
            </a:r>
          </a:p>
          <a:p>
            <a:r>
              <a:rPr lang="en-US" dirty="0"/>
              <a:t>Wednesday July 1</a:t>
            </a:r>
            <a:r>
              <a:rPr lang="en-US" baseline="30000" dirty="0"/>
              <a:t>st</a:t>
            </a:r>
            <a:r>
              <a:rPr lang="en-US" dirty="0"/>
              <a:t>: Scheduled “TA Hours” for 1-on-1 project advice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FEA01-66B2-FD43-B5B8-E06593B9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9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EF986-E054-2545-92E2-0B0748A9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10F50-86B7-8C4D-AA9D-6414A81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169ED-5CB6-8441-A4DB-424CB5B6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306" y="68263"/>
            <a:ext cx="9144863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3738A-1F3C-7A4A-871C-D2C4A936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CC654-33B5-914A-9EC8-F1688E62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570689"/>
            <a:ext cx="4480560" cy="286755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F4C49-FC10-1E4B-BE71-2F4E8CA1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1F20-87FA-604F-A1B4-DA04D31B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C145-E995-8241-80AC-2D0557A3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77646-D08D-E748-A6AF-6EB4B6AB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BD973-7199-2E4A-ADBC-97ABE82E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48A1-A395-B042-8DD8-03A96F97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DDF4-44C9-9B44-B6D6-C6401599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Queuing up plugins we'll need, refamiliarizing ourselves with the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8106-F6AB-B64A-995C-0F4224C7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7FF8-2942-3044-B8FF-210B38C2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31B55-C07C-FD4E-B6BA-CA220CDB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87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F0D18-25AF-F14E-B8F3-2B250954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dirty="0"/>
              <a:t>Making topography data look nice</a:t>
            </a:r>
          </a:p>
          <a:p>
            <a:pPr lvl="1"/>
            <a:r>
              <a:rPr lang="en-US" dirty="0"/>
              <a:t>Stylizing vector data</a:t>
            </a:r>
          </a:p>
          <a:p>
            <a:pPr lvl="2"/>
            <a:r>
              <a:rPr lang="en-US" dirty="0"/>
              <a:t>Fill</a:t>
            </a:r>
          </a:p>
          <a:p>
            <a:pPr lvl="2"/>
            <a:r>
              <a:rPr lang="en-US" dirty="0"/>
              <a:t>Stroke</a:t>
            </a:r>
          </a:p>
          <a:p>
            <a:pPr lvl="2"/>
            <a:r>
              <a:rPr lang="en-US" dirty="0"/>
              <a:t>Transparency</a:t>
            </a:r>
          </a:p>
          <a:p>
            <a:r>
              <a:rPr lang="en-US" dirty="0"/>
              <a:t>Label Making</a:t>
            </a:r>
          </a:p>
          <a:p>
            <a:pPr lvl="1"/>
            <a:r>
              <a:rPr lang="en-US" dirty="0"/>
              <a:t>Easy Custom Labels +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F72FD-6F06-CD42-8484-6EE82C23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3B3AE-1DE5-5349-93FD-4D16962A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we want:</a:t>
            </a:r>
          </a:p>
          <a:p>
            <a:pPr lvl="1"/>
            <a:r>
              <a:rPr lang="en-US" dirty="0"/>
              <a:t>Main Map</a:t>
            </a:r>
          </a:p>
          <a:p>
            <a:pPr lvl="1"/>
            <a:r>
              <a:rPr lang="en-US" dirty="0"/>
              <a:t>Regional Inset Map</a:t>
            </a:r>
          </a:p>
          <a:p>
            <a:pPr lvl="1"/>
            <a:r>
              <a:rPr lang="en-US" dirty="0"/>
              <a:t>Legend</a:t>
            </a:r>
          </a:p>
          <a:p>
            <a:pPr lvl="1"/>
            <a:r>
              <a:rPr lang="en-US" dirty="0"/>
              <a:t>North Arrow</a:t>
            </a:r>
          </a:p>
          <a:p>
            <a:pPr lvl="1"/>
            <a:r>
              <a:rPr lang="en-US" dirty="0"/>
              <a:t>Scale bar</a:t>
            </a:r>
          </a:p>
          <a:p>
            <a:pPr lvl="1"/>
            <a:r>
              <a:rPr lang="en-US" dirty="0"/>
              <a:t>Grid</a:t>
            </a:r>
          </a:p>
          <a:p>
            <a:pPr lvl="1"/>
            <a:r>
              <a:rPr lang="en-US" dirty="0"/>
              <a:t>Labels for important features</a:t>
            </a:r>
          </a:p>
          <a:p>
            <a:pPr lvl="1"/>
            <a:r>
              <a:rPr lang="en-US" dirty="0"/>
              <a:t>Text box summarizing findings</a:t>
            </a:r>
          </a:p>
          <a:p>
            <a:r>
              <a:rPr lang="en-US" dirty="0"/>
              <a:t>Thigs to keep in mind:</a:t>
            </a:r>
          </a:p>
          <a:p>
            <a:pPr lvl="1"/>
            <a:r>
              <a:rPr lang="en-US" dirty="0"/>
              <a:t>Map Scale</a:t>
            </a:r>
          </a:p>
          <a:p>
            <a:pPr lvl="1"/>
            <a:r>
              <a:rPr lang="en-US" dirty="0"/>
              <a:t>Locking of display</a:t>
            </a:r>
          </a:p>
          <a:p>
            <a:pPr lvl="1"/>
            <a:r>
              <a:rPr lang="en-US" dirty="0"/>
              <a:t>Legend items</a:t>
            </a:r>
          </a:p>
          <a:p>
            <a:pPr lvl="1"/>
            <a:r>
              <a:rPr lang="en-US" dirty="0"/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4F57F-F299-9E4B-9BAB-06AD4E92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CF719-CAD1-9647-B14A-FD8B8E43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Info to 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66166-F5D9-1047-9106-CE93F607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</a:t>
            </a:r>
          </a:p>
          <a:p>
            <a:r>
              <a:rPr lang="en-US" dirty="0"/>
              <a:t>Layout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3124-C252-FC40-8689-3DE0EC9E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926AC-2A9D-A642-9203-D012676C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42EC3-3FAD-9B48-88CC-43B1E326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4CF4-9444-6B4D-9ECE-BD5F7EAD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today:</a:t>
            </a:r>
          </a:p>
          <a:p>
            <a:pPr lvl="1"/>
            <a:r>
              <a:rPr lang="en-US" dirty="0"/>
              <a:t>Live Demo will showcase tools and parameters needed to answer this question</a:t>
            </a:r>
          </a:p>
          <a:p>
            <a:pPr lvl="1"/>
            <a:r>
              <a:rPr lang="en-US" dirty="0"/>
              <a:t>Will be accompanied by discussions with these slides</a:t>
            </a:r>
          </a:p>
          <a:p>
            <a:pPr lvl="1"/>
            <a:r>
              <a:rPr lang="en-US" dirty="0"/>
              <a:t>IN DEVELOPMENT: By the end of the four-part workshop, I’ll create detailed guides in PDF format, describing this exercise workflow step by step. </a:t>
            </a:r>
          </a:p>
          <a:p>
            <a:r>
              <a:rPr lang="en-US" dirty="0"/>
              <a:t>Skills you will get out of this exercise: project design, data sourcing, projecting vector and raster data, importing data, setting up interface, file management, basic vector analysis, attribute table calculations, spatial statistics, georeferencing, creating new features, symbology + visualization, layout management. </a:t>
            </a:r>
          </a:p>
          <a:p>
            <a:r>
              <a:rPr lang="en-US" dirty="0"/>
              <a:t>Next time we will use G.P. and this region of Ecuador for some more advanced statistical and analytical procedures</a:t>
            </a:r>
          </a:p>
          <a:p>
            <a:r>
              <a:rPr lang="en-US" dirty="0"/>
              <a:t>WILL ASK CAT TO SOLICIT FEEDBACK AFTER THIS WEEK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4CF4-9444-6B4D-9ECE-BD5F7EAD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349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2432</Words>
  <Application>Microsoft Macintosh PowerPoint</Application>
  <PresentationFormat>Widescreen</PresentationFormat>
  <Paragraphs>298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Candara</vt:lpstr>
      <vt:lpstr>Century Schoolbook</vt:lpstr>
      <vt:lpstr>Wingdings 2</vt:lpstr>
      <vt:lpstr>View</vt:lpstr>
      <vt:lpstr>GIS For Dummies Session 2: Live Demo</vt:lpstr>
      <vt:lpstr>Workshop Structure</vt:lpstr>
      <vt:lpstr>Refresher on Interface</vt:lpstr>
      <vt:lpstr>Textbook Info to Come</vt:lpstr>
      <vt:lpstr>Outline of today’s demonstration</vt:lpstr>
      <vt:lpstr>Making a Plan</vt:lpstr>
      <vt:lpstr>Planning a QGIS Project</vt:lpstr>
      <vt:lpstr>Our Exercise Today</vt:lpstr>
      <vt:lpstr>Our Exercise Today</vt:lpstr>
      <vt:lpstr>Finding Data</vt:lpstr>
      <vt:lpstr>Where in the world do I find data?</vt:lpstr>
      <vt:lpstr>Where in the world do I find data?</vt:lpstr>
      <vt:lpstr>Generic Datasets (Example): https://geodata.tufts.edu</vt:lpstr>
      <vt:lpstr>Other Data Sources 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Dummies Session 2: Live Demo</dc:title>
  <dc:creator>N.D. Barber</dc:creator>
  <cp:lastModifiedBy>N.D. Barber</cp:lastModifiedBy>
  <cp:revision>2</cp:revision>
  <dcterms:created xsi:type="dcterms:W3CDTF">2020-06-17T15:20:15Z</dcterms:created>
  <dcterms:modified xsi:type="dcterms:W3CDTF">2020-08-05T22:01:22Z</dcterms:modified>
</cp:coreProperties>
</file>